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6" r:id="rId3"/>
    <p:sldId id="267" r:id="rId4"/>
    <p:sldId id="268" r:id="rId5"/>
    <p:sldId id="269" r:id="rId6"/>
    <p:sldId id="270" r:id="rId7"/>
    <p:sldId id="275" r:id="rId8"/>
    <p:sldId id="276" r:id="rId9"/>
    <p:sldId id="277" r:id="rId10"/>
    <p:sldId id="273" r:id="rId11"/>
    <p:sldId id="271" r:id="rId12"/>
    <p:sldId id="274" r:id="rId13"/>
    <p:sldId id="272" r:id="rId14"/>
    <p:sldId id="258" r:id="rId15"/>
    <p:sldId id="259" r:id="rId16"/>
    <p:sldId id="260" r:id="rId17"/>
    <p:sldId id="263" r:id="rId18"/>
    <p:sldId id="264" r:id="rId19"/>
    <p:sldId id="265" r:id="rId20"/>
    <p:sldId id="262" r:id="rId21"/>
    <p:sldId id="266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31" autoAdjust="0"/>
    <p:restoredTop sz="94660"/>
  </p:normalViewPr>
  <p:slideViewPr>
    <p:cSldViewPr>
      <p:cViewPr varScale="1">
        <p:scale>
          <a:sx n="108" d="100"/>
          <a:sy n="108" d="100"/>
        </p:scale>
        <p:origin x="1302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760BA-04A8-4D2C-8935-00BA12C9F7F7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97D91-CE0D-419B-B938-FC5A14594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001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97D91-CE0D-419B-B938-FC5A1459464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088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97D91-CE0D-419B-B938-FC5A1459464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24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97D91-CE0D-419B-B938-FC5A1459464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308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97D91-CE0D-419B-B938-FC5A1459464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587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97D91-CE0D-419B-B938-FC5A1459464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584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97D91-CE0D-419B-B938-FC5A1459464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267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97D91-CE0D-419B-B938-FC5A1459464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863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97D91-CE0D-419B-B938-FC5A1459464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868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97D91-CE0D-419B-B938-FC5A1459464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680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97D91-CE0D-419B-B938-FC5A1459464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3542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97D91-CE0D-419B-B938-FC5A1459464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414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97D91-CE0D-419B-B938-FC5A1459464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1334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97D91-CE0D-419B-B938-FC5A1459464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4612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97D91-CE0D-419B-B938-FC5A1459464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6403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97D91-CE0D-419B-B938-FC5A1459464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443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97D91-CE0D-419B-B938-FC5A1459464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079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97D91-CE0D-419B-B938-FC5A1459464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436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97D91-CE0D-419B-B938-FC5A1459464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222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97D91-CE0D-419B-B938-FC5A1459464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882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97D91-CE0D-419B-B938-FC5A1459464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673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97D91-CE0D-419B-B938-FC5A1459464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054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97D91-CE0D-419B-B938-FC5A1459464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416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97D91-CE0D-419B-B938-FC5A1459464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372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72C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8047-FD4A-4615-84F3-48CD345A3C7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AAC3-7708-490C-B953-EB5A95F6A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824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8047-FD4A-4615-84F3-48CD345A3C7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AAC3-7708-490C-B953-EB5A95F6A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8047-FD4A-4615-84F3-48CD345A3C7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AAC3-7708-490C-B953-EB5A95F6A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614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>
            <a:lvl1pPr>
              <a:defRPr>
                <a:solidFill>
                  <a:srgbClr val="0072C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>
            <a:lvl1pPr>
              <a:buClr>
                <a:srgbClr val="0072C6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8047-FD4A-4615-84F3-48CD345A3C7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AAC3-7708-490C-B953-EB5A95F6A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055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8047-FD4A-4615-84F3-48CD345A3C7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AAC3-7708-490C-B953-EB5A95F6A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566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8047-FD4A-4615-84F3-48CD345A3C7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AAC3-7708-490C-B953-EB5A95F6A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944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8047-FD4A-4615-84F3-48CD345A3C7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AAC3-7708-490C-B953-EB5A95F6A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533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8047-FD4A-4615-84F3-48CD345A3C7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AAC3-7708-490C-B953-EB5A95F6A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04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8047-FD4A-4615-84F3-48CD345A3C7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AAC3-7708-490C-B953-EB5A95F6A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406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8047-FD4A-4615-84F3-48CD345A3C7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AAC3-7708-490C-B953-EB5A95F6A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9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8047-FD4A-4615-84F3-48CD345A3C7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AAC3-7708-490C-B953-EB5A95F6A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184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28047-FD4A-4615-84F3-48CD345A3C7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2AAC3-7708-490C-B953-EB5A95F6A418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8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425355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b="1" dirty="0">
                <a:solidFill>
                  <a:schemeClr val="accent1"/>
                </a:solidFill>
              </a:rPr>
              <a:t>Overview of presentation given at IBMS Congress March 2022</a:t>
            </a:r>
          </a:p>
          <a:p>
            <a:pPr marL="0" indent="0" algn="ctr">
              <a:buNone/>
            </a:pPr>
            <a:endParaRPr lang="en-GB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GB" b="1" dirty="0">
                <a:solidFill>
                  <a:schemeClr val="accent1"/>
                </a:solidFill>
              </a:rPr>
              <a:t>Naomi Rogers – Pathology QM, EKHUFT</a:t>
            </a:r>
          </a:p>
        </p:txBody>
      </p:sp>
    </p:spTree>
    <p:extLst>
      <p:ext uri="{BB962C8B-B14F-4D97-AF65-F5344CB8AC3E}">
        <p14:creationId xmlns:p14="http://schemas.microsoft.com/office/powerpoint/2010/main" val="2454666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F7372B-E2FD-40F8-B219-E4006A7E0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chemeClr val="accent1"/>
                </a:solidFill>
              </a:rPr>
              <a:t>Documentation</a:t>
            </a:r>
            <a:r>
              <a:rPr lang="en-GB" sz="3200" dirty="0"/>
              <a:t> is only useful if 100% accurate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18FA0069-EC46-4CD5-B80F-C01C9AE8E57D}"/>
              </a:ext>
            </a:extLst>
          </p:cNvPr>
          <p:cNvSpPr/>
          <p:nvPr/>
        </p:nvSpPr>
        <p:spPr>
          <a:xfrm>
            <a:off x="899592" y="2708920"/>
            <a:ext cx="7560840" cy="2952328"/>
          </a:xfrm>
          <a:prstGeom prst="wedge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dirty="0"/>
              <a:t>“If it’s not written down it’s a rumour….. if it’s not signed and dated, it’s graffiti” – FDA auditor</a:t>
            </a:r>
          </a:p>
        </p:txBody>
      </p:sp>
    </p:spTree>
    <p:extLst>
      <p:ext uri="{BB962C8B-B14F-4D97-AF65-F5344CB8AC3E}">
        <p14:creationId xmlns:p14="http://schemas.microsoft.com/office/powerpoint/2010/main" val="339694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regulate?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6"/>
              </a:buClr>
            </a:pPr>
            <a:r>
              <a:rPr lang="en-GB" dirty="0">
                <a:solidFill>
                  <a:schemeClr val="accent1"/>
                </a:solidFill>
              </a:rPr>
              <a:t>Quality is built into organisations &amp; processes</a:t>
            </a:r>
          </a:p>
          <a:p>
            <a:pPr>
              <a:buClr>
                <a:schemeClr val="accent6"/>
              </a:buClr>
            </a:pPr>
            <a:r>
              <a:rPr lang="en-GB" dirty="0">
                <a:solidFill>
                  <a:schemeClr val="accent1"/>
                </a:solidFill>
              </a:rPr>
              <a:t>Evidence and assurance</a:t>
            </a:r>
          </a:p>
          <a:p>
            <a:pPr>
              <a:buClr>
                <a:schemeClr val="accent6"/>
              </a:buClr>
            </a:pPr>
            <a:r>
              <a:rPr lang="en-GB" dirty="0">
                <a:solidFill>
                  <a:schemeClr val="accent1"/>
                </a:solidFill>
              </a:rPr>
              <a:t>Future service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645025"/>
            <a:ext cx="1993404" cy="188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69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29D5F6E6-6578-4F74-825C-A7BB05A4E4DD}"/>
              </a:ext>
            </a:extLst>
          </p:cNvPr>
          <p:cNvSpPr/>
          <p:nvPr/>
        </p:nvSpPr>
        <p:spPr>
          <a:xfrm>
            <a:off x="1043608" y="2564904"/>
            <a:ext cx="6264696" cy="3384376"/>
          </a:xfrm>
          <a:prstGeom prst="wedgeRect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/>
              <a:t>“Quality means doing it right when no one is looking” – Henry Ford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104CD7D-DB4F-4E31-96DC-172E1CA4F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936104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Accreditation</a:t>
            </a:r>
            <a:r>
              <a:rPr lang="en-GB" dirty="0">
                <a:solidFill>
                  <a:schemeClr val="accent1"/>
                </a:solidFill>
              </a:rPr>
              <a:t> is just a spot check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222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3024335"/>
          </a:xfrm>
        </p:spPr>
        <p:txBody>
          <a:bodyPr>
            <a:normAutofit/>
          </a:bodyPr>
          <a:lstStyle/>
          <a:p>
            <a:r>
              <a:rPr lang="en-GB" b="1" dirty="0"/>
              <a:t>ISO 15189   </a:t>
            </a:r>
            <a:br>
              <a:rPr lang="en-GB" b="1" dirty="0"/>
            </a:br>
            <a:br>
              <a:rPr lang="en-GB" b="1" dirty="0"/>
            </a:br>
            <a:r>
              <a:rPr lang="en-GB" b="1" dirty="0"/>
              <a:t>What to expect from the new version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789040"/>
            <a:ext cx="5328592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95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update?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6"/>
              </a:buClr>
            </a:pPr>
            <a:r>
              <a:rPr lang="en-GB" dirty="0">
                <a:solidFill>
                  <a:schemeClr val="accent1"/>
                </a:solidFill>
              </a:rPr>
              <a:t>Update and alignment</a:t>
            </a:r>
          </a:p>
          <a:p>
            <a:pPr>
              <a:buClr>
                <a:schemeClr val="accent6"/>
              </a:buClr>
            </a:pPr>
            <a:r>
              <a:rPr lang="en-GB" dirty="0">
                <a:solidFill>
                  <a:schemeClr val="accent1"/>
                </a:solidFill>
              </a:rPr>
              <a:t>Review period </a:t>
            </a:r>
          </a:p>
          <a:p>
            <a:pPr>
              <a:buClr>
                <a:schemeClr val="accent6"/>
              </a:buClr>
            </a:pPr>
            <a:r>
              <a:rPr lang="en-GB" dirty="0">
                <a:solidFill>
                  <a:schemeClr val="accent1"/>
                </a:solidFill>
              </a:rPr>
              <a:t>Ongoing 3 years </a:t>
            </a:r>
          </a:p>
          <a:p>
            <a:pPr>
              <a:buClr>
                <a:schemeClr val="accent6"/>
              </a:buClr>
            </a:pPr>
            <a:r>
              <a:rPr lang="en-GB" dirty="0">
                <a:solidFill>
                  <a:schemeClr val="accent1"/>
                </a:solidFill>
              </a:rPr>
              <a:t>49 countries involved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059" y="4670787"/>
            <a:ext cx="2187213" cy="218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24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changes to expect?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6"/>
              </a:buClr>
            </a:pPr>
            <a:r>
              <a:rPr lang="en-GB" dirty="0">
                <a:solidFill>
                  <a:schemeClr val="accent1"/>
                </a:solidFill>
              </a:rPr>
              <a:t>Translatable and applicable to a range of health systems</a:t>
            </a:r>
          </a:p>
          <a:p>
            <a:pPr>
              <a:buClr>
                <a:schemeClr val="accent6"/>
              </a:buClr>
            </a:pPr>
            <a:r>
              <a:rPr lang="en-GB" dirty="0">
                <a:solidFill>
                  <a:schemeClr val="accent1"/>
                </a:solidFill>
              </a:rPr>
              <a:t>Legal and regulatory requirements priority</a:t>
            </a:r>
          </a:p>
          <a:p>
            <a:pPr>
              <a:buClr>
                <a:schemeClr val="accent6"/>
              </a:buClr>
            </a:pPr>
            <a:r>
              <a:rPr lang="en-GB" dirty="0">
                <a:solidFill>
                  <a:schemeClr val="accent1"/>
                </a:solidFill>
              </a:rPr>
              <a:t>Not prescriptive</a:t>
            </a:r>
          </a:p>
          <a:p>
            <a:pPr>
              <a:buClr>
                <a:schemeClr val="accent6"/>
              </a:buClr>
            </a:pPr>
            <a:r>
              <a:rPr lang="en-GB" dirty="0">
                <a:solidFill>
                  <a:schemeClr val="accent1"/>
                </a:solidFill>
              </a:rPr>
              <a:t>Minimum requirement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509120"/>
            <a:ext cx="2160240" cy="207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72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changes to expect?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chemeClr val="accent6"/>
              </a:buClr>
            </a:pPr>
            <a:r>
              <a:rPr lang="en-GB" dirty="0">
                <a:solidFill>
                  <a:schemeClr val="accent1"/>
                </a:solidFill>
              </a:rPr>
              <a:t>Patient focused</a:t>
            </a:r>
          </a:p>
          <a:p>
            <a:pPr lvl="1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Minimum requirement not maximum</a:t>
            </a:r>
          </a:p>
          <a:p>
            <a:pPr lvl="1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Labs need to strive to do the best they can</a:t>
            </a:r>
          </a:p>
          <a:p>
            <a:pPr lvl="1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/>
              </a:solidFill>
            </a:endParaRPr>
          </a:p>
          <a:p>
            <a:pPr>
              <a:buClr>
                <a:schemeClr val="accent6"/>
              </a:buClr>
            </a:pPr>
            <a:r>
              <a:rPr lang="en-GB" dirty="0">
                <a:solidFill>
                  <a:schemeClr val="accent1"/>
                </a:solidFill>
              </a:rPr>
              <a:t>Risk focused</a:t>
            </a:r>
          </a:p>
          <a:p>
            <a:pPr lvl="1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Identify and mitigate risk</a:t>
            </a:r>
          </a:p>
          <a:p>
            <a:pPr lvl="1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Accept and monitor risk</a:t>
            </a:r>
          </a:p>
          <a:p>
            <a:pPr lvl="1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Look to improve patient care</a:t>
            </a:r>
          </a:p>
          <a:p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151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Decision – patient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6"/>
              </a:buClr>
            </a:pPr>
            <a:r>
              <a:rPr lang="en-GB" sz="2800" dirty="0">
                <a:solidFill>
                  <a:schemeClr val="accent1"/>
                </a:solidFill>
              </a:rPr>
              <a:t>No sample labelling requirements</a:t>
            </a:r>
          </a:p>
          <a:p>
            <a:pPr>
              <a:buClr>
                <a:schemeClr val="accent6"/>
              </a:buClr>
            </a:pPr>
            <a:r>
              <a:rPr lang="en-GB" sz="2800" dirty="0">
                <a:solidFill>
                  <a:schemeClr val="accent1"/>
                </a:solidFill>
              </a:rPr>
              <a:t>Process or not process?</a:t>
            </a:r>
          </a:p>
          <a:p>
            <a:pPr>
              <a:buClr>
                <a:schemeClr val="accent6"/>
              </a:buClr>
            </a:pPr>
            <a:r>
              <a:rPr lang="en-GB" sz="2800" dirty="0">
                <a:solidFill>
                  <a:schemeClr val="accent1"/>
                </a:solidFill>
              </a:rPr>
              <a:t>QC testing based on assay stability and patient risk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417541"/>
            <a:ext cx="3672408" cy="275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21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6"/>
              </a:buClr>
            </a:pPr>
            <a:r>
              <a:rPr lang="en-GB" dirty="0">
                <a:solidFill>
                  <a:schemeClr val="accent1"/>
                </a:solidFill>
              </a:rPr>
              <a:t>“Examination request” not “request form”</a:t>
            </a:r>
          </a:p>
          <a:p>
            <a:pPr>
              <a:buClr>
                <a:schemeClr val="accent6"/>
              </a:buClr>
            </a:pPr>
            <a:r>
              <a:rPr lang="en-GB" dirty="0">
                <a:solidFill>
                  <a:schemeClr val="accent1"/>
                </a:solidFill>
              </a:rPr>
              <a:t>“Shall” and “as appropriate” rather than “should”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365104"/>
            <a:ext cx="3672408" cy="213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50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6"/>
              </a:buClr>
            </a:pPr>
            <a:r>
              <a:rPr lang="en-GB" dirty="0">
                <a:solidFill>
                  <a:schemeClr val="accent1"/>
                </a:solidFill>
              </a:rPr>
              <a:t>Requirements incorporated into new standard – replace ISO 22870:2016</a:t>
            </a:r>
          </a:p>
          <a:p>
            <a:pPr>
              <a:buClr>
                <a:schemeClr val="accent6"/>
              </a:buClr>
            </a:pPr>
            <a:r>
              <a:rPr lang="en-GB" dirty="0">
                <a:solidFill>
                  <a:schemeClr val="accent1"/>
                </a:solidFill>
              </a:rPr>
              <a:t>Transition period</a:t>
            </a:r>
          </a:p>
          <a:p>
            <a:pPr>
              <a:buClr>
                <a:schemeClr val="accent6"/>
              </a:buClr>
            </a:pPr>
            <a:r>
              <a:rPr lang="en-GB" dirty="0">
                <a:solidFill>
                  <a:schemeClr val="accent1"/>
                </a:solidFill>
              </a:rPr>
              <a:t>Specific SLA’s with service being supported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8881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988840"/>
            <a:ext cx="7772400" cy="3242791"/>
          </a:xfrm>
        </p:spPr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GB" b="1" dirty="0"/>
              <a:t>It’s all about the patient. </a:t>
            </a:r>
            <a:br>
              <a:rPr lang="en-GB" b="1" dirty="0"/>
            </a:br>
            <a:br>
              <a:rPr lang="en-GB" b="1" dirty="0"/>
            </a:br>
            <a:r>
              <a:rPr lang="en-GB" b="1" dirty="0"/>
              <a:t>ISO 15189:2012 -  What to expect from the new version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19270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chemeClr val="accent6"/>
              </a:buClr>
            </a:pPr>
            <a:r>
              <a:rPr lang="en-GB" dirty="0">
                <a:solidFill>
                  <a:schemeClr val="accent1"/>
                </a:solidFill>
              </a:rPr>
              <a:t>FDIS due to be agreed in coming weeks</a:t>
            </a:r>
          </a:p>
          <a:p>
            <a:pPr>
              <a:buClr>
                <a:schemeClr val="accent6"/>
              </a:buClr>
            </a:pPr>
            <a:endParaRPr lang="en-GB" dirty="0">
              <a:solidFill>
                <a:schemeClr val="accent1"/>
              </a:solidFill>
            </a:endParaRPr>
          </a:p>
          <a:p>
            <a:pPr>
              <a:buClr>
                <a:schemeClr val="accent6"/>
              </a:buClr>
            </a:pPr>
            <a:r>
              <a:rPr lang="en-GB" dirty="0">
                <a:solidFill>
                  <a:schemeClr val="accent1"/>
                </a:solidFill>
              </a:rPr>
              <a:t>Webinar - October 2022</a:t>
            </a:r>
          </a:p>
          <a:p>
            <a:pPr>
              <a:buClr>
                <a:schemeClr val="accent6"/>
              </a:buClr>
            </a:pPr>
            <a:endParaRPr lang="en-GB" dirty="0">
              <a:solidFill>
                <a:schemeClr val="accent1"/>
              </a:solidFill>
            </a:endParaRPr>
          </a:p>
          <a:p>
            <a:pPr>
              <a:buClr>
                <a:schemeClr val="accent6"/>
              </a:buClr>
            </a:pPr>
            <a:r>
              <a:rPr lang="en-GB" dirty="0">
                <a:solidFill>
                  <a:schemeClr val="accent1"/>
                </a:solidFill>
              </a:rPr>
              <a:t>Available in late 2022!</a:t>
            </a:r>
          </a:p>
          <a:p>
            <a:pPr>
              <a:buClr>
                <a:schemeClr val="accent6"/>
              </a:buClr>
            </a:pPr>
            <a:endParaRPr lang="en-GB" dirty="0">
              <a:solidFill>
                <a:schemeClr val="accent1"/>
              </a:solidFill>
            </a:endParaRPr>
          </a:p>
          <a:p>
            <a:pPr>
              <a:buClr>
                <a:schemeClr val="accent6"/>
              </a:buClr>
            </a:pPr>
            <a:r>
              <a:rPr lang="en-GB" dirty="0">
                <a:solidFill>
                  <a:schemeClr val="accent1"/>
                </a:solidFill>
              </a:rPr>
              <a:t>ILAC- ?3 years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5889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>
              <a:buClr>
                <a:schemeClr val="accent6"/>
              </a:buClr>
            </a:pPr>
            <a:r>
              <a:rPr lang="en-GB" dirty="0">
                <a:solidFill>
                  <a:schemeClr val="accent1"/>
                </a:solidFill>
              </a:rPr>
              <a:t>Needs careful reading to help implementation</a:t>
            </a:r>
          </a:p>
          <a:p>
            <a:pPr>
              <a:buClr>
                <a:schemeClr val="accent6"/>
              </a:buClr>
            </a:pPr>
            <a:r>
              <a:rPr lang="en-GB" dirty="0">
                <a:solidFill>
                  <a:schemeClr val="accent1"/>
                </a:solidFill>
              </a:rPr>
              <a:t>BSI &amp; UKAS working with IBMS &amp; </a:t>
            </a:r>
            <a:r>
              <a:rPr lang="en-GB" dirty="0" err="1">
                <a:solidFill>
                  <a:schemeClr val="accent1"/>
                </a:solidFill>
              </a:rPr>
              <a:t>RCPath</a:t>
            </a:r>
            <a:endParaRPr lang="en-GB" dirty="0">
              <a:solidFill>
                <a:schemeClr val="accent1"/>
              </a:solidFill>
            </a:endParaRPr>
          </a:p>
          <a:p>
            <a:pPr>
              <a:buClr>
                <a:schemeClr val="accent6"/>
              </a:buClr>
            </a:pPr>
            <a:r>
              <a:rPr lang="en-GB" dirty="0">
                <a:solidFill>
                  <a:schemeClr val="accent1"/>
                </a:solidFill>
              </a:rPr>
              <a:t>UKAS training sessions and papers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768252"/>
            <a:ext cx="2147351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54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KMPN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C000"/>
              </a:buClr>
            </a:pPr>
            <a:r>
              <a:rPr lang="en-GB" dirty="0">
                <a:solidFill>
                  <a:schemeClr val="accent1"/>
                </a:solidFill>
              </a:rPr>
              <a:t>Consistency</a:t>
            </a:r>
          </a:p>
          <a:p>
            <a:pPr lvl="1">
              <a:buClr>
                <a:srgbClr val="FFC000"/>
              </a:buClr>
            </a:pPr>
            <a:r>
              <a:rPr lang="en-GB" dirty="0">
                <a:solidFill>
                  <a:schemeClr val="accent1"/>
                </a:solidFill>
              </a:rPr>
              <a:t>Templates (SOP, RA, competency)</a:t>
            </a:r>
          </a:p>
          <a:p>
            <a:pPr lvl="1">
              <a:buClr>
                <a:srgbClr val="FFC000"/>
              </a:buClr>
            </a:pPr>
            <a:r>
              <a:rPr lang="en-GB" dirty="0">
                <a:solidFill>
                  <a:schemeClr val="accent1"/>
                </a:solidFill>
              </a:rPr>
              <a:t>Style </a:t>
            </a:r>
          </a:p>
          <a:p>
            <a:pPr lvl="1">
              <a:buClr>
                <a:srgbClr val="FFC000"/>
              </a:buClr>
            </a:pPr>
            <a:r>
              <a:rPr lang="en-GB" dirty="0">
                <a:solidFill>
                  <a:schemeClr val="accent1"/>
                </a:solidFill>
              </a:rPr>
              <a:t>Terminology</a:t>
            </a:r>
          </a:p>
          <a:p>
            <a:pPr lvl="1">
              <a:buClr>
                <a:srgbClr val="FFC000"/>
              </a:buClr>
            </a:pPr>
            <a:r>
              <a:rPr lang="en-GB" dirty="0">
                <a:solidFill>
                  <a:schemeClr val="accent1"/>
                </a:solidFill>
              </a:rPr>
              <a:t>Processes (approval/review)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1748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questions..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276872"/>
            <a:ext cx="3096343" cy="3312368"/>
          </a:xfrm>
        </p:spPr>
      </p:pic>
    </p:spTree>
    <p:extLst>
      <p:ext uri="{BB962C8B-B14F-4D97-AF65-F5344CB8AC3E}">
        <p14:creationId xmlns:p14="http://schemas.microsoft.com/office/powerpoint/2010/main" val="1722827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933056"/>
            <a:ext cx="7772400" cy="1670076"/>
          </a:xfrm>
        </p:spPr>
        <p:txBody>
          <a:bodyPr/>
          <a:lstStyle/>
          <a:p>
            <a:r>
              <a:rPr lang="en-GB" dirty="0"/>
              <a:t> </a:t>
            </a:r>
            <a:r>
              <a:rPr lang="en-GB" sz="4800" b="1" dirty="0"/>
              <a:t>is for the patient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48122"/>
            <a:ext cx="36004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10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00" y="1124744"/>
            <a:ext cx="8229600" cy="1143000"/>
          </a:xfrm>
        </p:spPr>
        <p:txBody>
          <a:bodyPr/>
          <a:lstStyle/>
          <a:p>
            <a:r>
              <a:rPr lang="en-GB" dirty="0"/>
              <a:t>Inspection ready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6660232" y="2330872"/>
            <a:ext cx="1346448" cy="115212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UKAS want us to do this…..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442188" y="2060848"/>
            <a:ext cx="1800200" cy="129614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…it’s for HTA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270063" y="2226275"/>
            <a:ext cx="2088232" cy="139330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…must do this for MHRA</a:t>
            </a:r>
          </a:p>
        </p:txBody>
      </p:sp>
      <p:sp>
        <p:nvSpPr>
          <p:cNvPr id="7" name="7-Point Star 6"/>
          <p:cNvSpPr/>
          <p:nvPr/>
        </p:nvSpPr>
        <p:spPr>
          <a:xfrm>
            <a:off x="3237403" y="5502164"/>
            <a:ext cx="1424136" cy="1198984"/>
          </a:xfrm>
          <a:prstGeom prst="star7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EQA</a:t>
            </a:r>
          </a:p>
        </p:txBody>
      </p:sp>
      <p:sp>
        <p:nvSpPr>
          <p:cNvPr id="8" name="7-Point Star 7"/>
          <p:cNvSpPr/>
          <p:nvPr/>
        </p:nvSpPr>
        <p:spPr>
          <a:xfrm>
            <a:off x="6316877" y="4829794"/>
            <a:ext cx="1584176" cy="1050107"/>
          </a:xfrm>
          <a:prstGeom prst="star7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CAPA</a:t>
            </a:r>
          </a:p>
        </p:txBody>
      </p:sp>
      <p:sp>
        <p:nvSpPr>
          <p:cNvPr id="9" name="7-Point Star 8"/>
          <p:cNvSpPr/>
          <p:nvPr/>
        </p:nvSpPr>
        <p:spPr>
          <a:xfrm>
            <a:off x="7402706" y="3614538"/>
            <a:ext cx="1594520" cy="1152128"/>
          </a:xfrm>
          <a:prstGeom prst="star7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Risk assess</a:t>
            </a:r>
          </a:p>
        </p:txBody>
      </p:sp>
      <p:sp>
        <p:nvSpPr>
          <p:cNvPr id="10" name="7-Point Star 9"/>
          <p:cNvSpPr/>
          <p:nvPr/>
        </p:nvSpPr>
        <p:spPr>
          <a:xfrm>
            <a:off x="2781495" y="4203550"/>
            <a:ext cx="2605608" cy="1224136"/>
          </a:xfrm>
          <a:prstGeom prst="star7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Maintenance</a:t>
            </a:r>
          </a:p>
        </p:txBody>
      </p:sp>
      <p:sp>
        <p:nvSpPr>
          <p:cNvPr id="11" name="7-Point Star 10"/>
          <p:cNvSpPr/>
          <p:nvPr/>
        </p:nvSpPr>
        <p:spPr>
          <a:xfrm>
            <a:off x="5090859" y="5056734"/>
            <a:ext cx="1080120" cy="838944"/>
          </a:xfrm>
          <a:prstGeom prst="star7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SOP</a:t>
            </a:r>
          </a:p>
        </p:txBody>
      </p:sp>
      <p:sp>
        <p:nvSpPr>
          <p:cNvPr id="12" name="7-Point Star 11"/>
          <p:cNvSpPr/>
          <p:nvPr/>
        </p:nvSpPr>
        <p:spPr>
          <a:xfrm>
            <a:off x="6187827" y="6043948"/>
            <a:ext cx="1008112" cy="657200"/>
          </a:xfrm>
          <a:prstGeom prst="star7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IQC</a:t>
            </a:r>
          </a:p>
        </p:txBody>
      </p:sp>
      <p:sp>
        <p:nvSpPr>
          <p:cNvPr id="13" name="7-Point Star 12"/>
          <p:cNvSpPr/>
          <p:nvPr/>
        </p:nvSpPr>
        <p:spPr>
          <a:xfrm>
            <a:off x="5284718" y="3369275"/>
            <a:ext cx="1534441" cy="1378496"/>
          </a:xfrm>
          <a:prstGeom prst="star7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Audit</a:t>
            </a:r>
          </a:p>
        </p:txBody>
      </p:sp>
      <p:sp>
        <p:nvSpPr>
          <p:cNvPr id="14" name="7-Point Star 13"/>
          <p:cNvSpPr/>
          <p:nvPr/>
        </p:nvSpPr>
        <p:spPr>
          <a:xfrm>
            <a:off x="213384" y="4544482"/>
            <a:ext cx="2517648" cy="1766408"/>
          </a:xfrm>
          <a:prstGeom prst="star7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Competency</a:t>
            </a:r>
          </a:p>
        </p:txBody>
      </p:sp>
    </p:spTree>
    <p:extLst>
      <p:ext uri="{BB962C8B-B14F-4D97-AF65-F5344CB8AC3E}">
        <p14:creationId xmlns:p14="http://schemas.microsoft.com/office/powerpoint/2010/main" val="1557359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All for the patient…..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6"/>
              </a:buClr>
            </a:pPr>
            <a:r>
              <a:rPr lang="en-GB" dirty="0">
                <a:solidFill>
                  <a:schemeClr val="accent1"/>
                </a:solidFill>
              </a:rPr>
              <a:t>Fit for purpose</a:t>
            </a:r>
          </a:p>
          <a:p>
            <a:pPr>
              <a:buClr>
                <a:schemeClr val="accent6"/>
              </a:buClr>
            </a:pPr>
            <a:r>
              <a:rPr lang="en-GB" dirty="0">
                <a:solidFill>
                  <a:schemeClr val="accent1"/>
                </a:solidFill>
              </a:rPr>
              <a:t>Satisfy user expectations</a:t>
            </a:r>
          </a:p>
          <a:p>
            <a:pPr>
              <a:buClr>
                <a:schemeClr val="accent6"/>
              </a:buClr>
            </a:pPr>
            <a:r>
              <a:rPr lang="en-GB" dirty="0">
                <a:solidFill>
                  <a:schemeClr val="accent1"/>
                </a:solidFill>
              </a:rPr>
              <a:t>Consistent</a:t>
            </a:r>
          </a:p>
          <a:p>
            <a:pPr marL="0" indent="0">
              <a:buClr>
                <a:schemeClr val="accent6"/>
              </a:buClr>
              <a:buNone/>
            </a:pP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116" y="3501008"/>
            <a:ext cx="2535392" cy="20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81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6"/>
              </a:buClr>
            </a:pPr>
            <a:r>
              <a:rPr lang="en-GB" dirty="0">
                <a:solidFill>
                  <a:schemeClr val="accent1"/>
                </a:solidFill>
              </a:rPr>
              <a:t>Everyday processes matter</a:t>
            </a:r>
          </a:p>
          <a:p>
            <a:pPr>
              <a:buClr>
                <a:schemeClr val="accent6"/>
              </a:buClr>
            </a:pPr>
            <a:r>
              <a:rPr lang="en-GB" dirty="0">
                <a:solidFill>
                  <a:schemeClr val="accent1"/>
                </a:solidFill>
              </a:rPr>
              <a:t>Timely &amp; expensive to fix mistakes</a:t>
            </a:r>
          </a:p>
          <a:p>
            <a:pPr>
              <a:buClr>
                <a:schemeClr val="accent6"/>
              </a:buClr>
            </a:pPr>
            <a:r>
              <a:rPr lang="en-GB" dirty="0">
                <a:solidFill>
                  <a:schemeClr val="accent1"/>
                </a:solidFill>
              </a:rPr>
              <a:t>Review processes</a:t>
            </a:r>
          </a:p>
          <a:p>
            <a:pPr>
              <a:buClr>
                <a:schemeClr val="accent6"/>
              </a:buClr>
            </a:pPr>
            <a:r>
              <a:rPr lang="en-GB" dirty="0">
                <a:solidFill>
                  <a:schemeClr val="accent1"/>
                </a:solidFill>
              </a:rPr>
              <a:t>Process rather than person</a:t>
            </a:r>
          </a:p>
          <a:p>
            <a:pPr marL="0" indent="0">
              <a:buClr>
                <a:schemeClr val="accent6"/>
              </a:buClr>
              <a:buNone/>
            </a:pP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12776"/>
            <a:ext cx="4353567" cy="497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73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C000"/>
              </a:buClr>
            </a:pPr>
            <a:r>
              <a:rPr lang="en-GB" dirty="0">
                <a:solidFill>
                  <a:schemeClr val="accent1"/>
                </a:solidFill>
              </a:rPr>
              <a:t>Workforce</a:t>
            </a:r>
          </a:p>
          <a:p>
            <a:pPr>
              <a:buClr>
                <a:srgbClr val="FFC000"/>
              </a:buClr>
            </a:pPr>
            <a:r>
              <a:rPr lang="en-GB" dirty="0">
                <a:solidFill>
                  <a:schemeClr val="accent1"/>
                </a:solidFill>
              </a:rPr>
              <a:t>Information management</a:t>
            </a:r>
          </a:p>
          <a:p>
            <a:pPr>
              <a:buClr>
                <a:srgbClr val="FFC000"/>
              </a:buClr>
            </a:pPr>
            <a:r>
              <a:rPr lang="en-GB" dirty="0">
                <a:solidFill>
                  <a:schemeClr val="accent1"/>
                </a:solidFill>
              </a:rPr>
              <a:t>Deliver high quality</a:t>
            </a:r>
          </a:p>
          <a:p>
            <a:pPr>
              <a:buClr>
                <a:srgbClr val="FFC000"/>
              </a:buClr>
            </a:pPr>
            <a:r>
              <a:rPr lang="en-GB" dirty="0">
                <a:solidFill>
                  <a:schemeClr val="accent1"/>
                </a:solidFill>
              </a:rPr>
              <a:t>User satisfaction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9911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6"/>
              </a:buClr>
            </a:pPr>
            <a:r>
              <a:rPr lang="en-GB" dirty="0">
                <a:solidFill>
                  <a:schemeClr val="accent1"/>
                </a:solidFill>
              </a:rPr>
              <a:t>Commitment &amp; contribution </a:t>
            </a:r>
          </a:p>
          <a:p>
            <a:pPr>
              <a:buClr>
                <a:schemeClr val="accent6"/>
              </a:buClr>
            </a:pPr>
            <a:r>
              <a:rPr lang="en-GB" dirty="0">
                <a:solidFill>
                  <a:schemeClr val="accent1"/>
                </a:solidFill>
              </a:rPr>
              <a:t>Evidence</a:t>
            </a:r>
          </a:p>
          <a:p>
            <a:pPr>
              <a:buClr>
                <a:schemeClr val="accent6"/>
              </a:buClr>
            </a:pPr>
            <a:r>
              <a:rPr lang="en-GB" dirty="0">
                <a:solidFill>
                  <a:schemeClr val="accent1"/>
                </a:solidFill>
              </a:rPr>
              <a:t>Trending</a:t>
            </a:r>
          </a:p>
          <a:p>
            <a:pPr>
              <a:buClr>
                <a:schemeClr val="accent6"/>
              </a:buClr>
            </a:pPr>
            <a:r>
              <a:rPr lang="en-GB" dirty="0">
                <a:solidFill>
                  <a:schemeClr val="accent1"/>
                </a:solidFill>
              </a:rPr>
              <a:t>Improvement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9854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GDP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C000"/>
              </a:buClr>
            </a:pPr>
            <a:r>
              <a:rPr lang="en-GB" dirty="0">
                <a:solidFill>
                  <a:schemeClr val="accent1"/>
                </a:solidFill>
              </a:rPr>
              <a:t>Good documentation practice</a:t>
            </a:r>
          </a:p>
          <a:p>
            <a:pPr>
              <a:buClr>
                <a:srgbClr val="FFC000"/>
              </a:buClr>
            </a:pPr>
            <a:r>
              <a:rPr lang="en-GB" dirty="0">
                <a:solidFill>
                  <a:schemeClr val="accent1"/>
                </a:solidFill>
              </a:rPr>
              <a:t>Clear, accurate &amp; timely </a:t>
            </a:r>
          </a:p>
          <a:p>
            <a:pPr>
              <a:buClr>
                <a:srgbClr val="FFC000"/>
              </a:buClr>
            </a:pPr>
            <a:r>
              <a:rPr lang="en-GB" dirty="0">
                <a:solidFill>
                  <a:schemeClr val="accent1"/>
                </a:solidFill>
              </a:rPr>
              <a:t>Review, audit, CAPA</a:t>
            </a:r>
          </a:p>
          <a:p>
            <a:pPr>
              <a:buClr>
                <a:srgbClr val="FFC000"/>
              </a:buClr>
            </a:pPr>
            <a:r>
              <a:rPr lang="en-GB" dirty="0">
                <a:solidFill>
                  <a:schemeClr val="accent1"/>
                </a:solidFill>
              </a:rPr>
              <a:t>Evidence, improvements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43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</TotalTime>
  <Words>431</Words>
  <Application>Microsoft Office PowerPoint</Application>
  <PresentationFormat>On-screen Show (4:3)</PresentationFormat>
  <Paragraphs>130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Presentation</vt:lpstr>
      <vt:lpstr> It’s all about the patient.   ISO 15189:2012 -  What to expect from the new version</vt:lpstr>
      <vt:lpstr> is for the patient</vt:lpstr>
      <vt:lpstr>Inspection ready</vt:lpstr>
      <vt:lpstr>All for the patient…..</vt:lpstr>
      <vt:lpstr>Process</vt:lpstr>
      <vt:lpstr>QMS</vt:lpstr>
      <vt:lpstr>QMS</vt:lpstr>
      <vt:lpstr>GDP</vt:lpstr>
      <vt:lpstr>Documentation is only useful if 100% accurate</vt:lpstr>
      <vt:lpstr>Why regulate?</vt:lpstr>
      <vt:lpstr>PowerPoint Presentation</vt:lpstr>
      <vt:lpstr>ISO 15189     What to expect from the new version</vt:lpstr>
      <vt:lpstr>Why update?</vt:lpstr>
      <vt:lpstr>What changes to expect?</vt:lpstr>
      <vt:lpstr>What changes to expect?</vt:lpstr>
      <vt:lpstr>Decision – patient risk</vt:lpstr>
      <vt:lpstr>Terminology</vt:lpstr>
      <vt:lpstr>POCT</vt:lpstr>
      <vt:lpstr>When?</vt:lpstr>
      <vt:lpstr>How?</vt:lpstr>
      <vt:lpstr>KMPN</vt:lpstr>
      <vt:lpstr>Any questions..</vt:lpstr>
    </vt:vector>
  </TitlesOfParts>
  <Company>East Kent Hospital University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Nina Lee</dc:creator>
  <cp:lastModifiedBy>Naomi Rogers</cp:lastModifiedBy>
  <cp:revision>81</cp:revision>
  <dcterms:created xsi:type="dcterms:W3CDTF">2017-01-06T14:24:12Z</dcterms:created>
  <dcterms:modified xsi:type="dcterms:W3CDTF">2022-07-13T12:42:53Z</dcterms:modified>
</cp:coreProperties>
</file>